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57" r:id="rId10"/>
    <p:sldId id="259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63437-036A-4F7C-90A4-2E620DCC40C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C2B57-E0BF-4881-BDAA-C90EDAECE3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C2B57-E0BF-4881-BDAA-C90EDAECE31E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B977-4544-4765-9D02-C9BBAFF81003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5595-F2CC-480A-B5A9-382547C3F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618_1356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4867"/>
            <a:ext cx="9144000" cy="42231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28860" y="142852"/>
            <a:ext cx="46744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Звіт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директора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642918"/>
            <a:ext cx="72820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Комунального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закладу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освіти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Миролюбівська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ЗШ І-ІІІ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ступенів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1571612"/>
            <a:ext cx="53960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Мороз </a:t>
            </a:r>
            <a:r>
              <a:rPr lang="ru-RU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Валентини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Данилівни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000240"/>
            <a:ext cx="78542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 роботу закладу за 2020-2021 н.р.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жж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74818" cy="3786214"/>
          </a:xfrm>
          <a:prstGeom prst="rect">
            <a:avLst/>
          </a:prstGeom>
        </p:spPr>
      </p:pic>
      <p:pic>
        <p:nvPicPr>
          <p:cNvPr id="2" name="Рисунок 1" descr="IMG-5d9ef2da1db15735cf149f719a68a3ff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125" y="0"/>
            <a:ext cx="5053875" cy="3746185"/>
          </a:xfrm>
          <a:prstGeom prst="rect">
            <a:avLst/>
          </a:prstGeom>
        </p:spPr>
      </p:pic>
      <p:pic>
        <p:nvPicPr>
          <p:cNvPr id="6" name="Рисунок 5" descr="IMG-48e5cad0ebfa6f32146be8ba4c8aa7ca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3124"/>
            <a:ext cx="5786446" cy="3254876"/>
          </a:xfrm>
          <a:prstGeom prst="rect">
            <a:avLst/>
          </a:prstGeom>
        </p:spPr>
      </p:pic>
      <p:pic>
        <p:nvPicPr>
          <p:cNvPr id="7" name="Рисунок 6" descr="20200909_1342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257535"/>
            <a:ext cx="3786182" cy="46004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3825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Проведення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ремонтних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робіт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uk-UA" sz="2800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ротягом навчального року</a:t>
            </a:r>
            <a:endParaRPr lang="ru-RU" sz="2800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IMG-7b91296c0d9a7d3d1ca971469a39fcd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5000660" cy="3750495"/>
          </a:xfrm>
          <a:prstGeom prst="rect">
            <a:avLst/>
          </a:prstGeom>
        </p:spPr>
      </p:pic>
      <p:pic>
        <p:nvPicPr>
          <p:cNvPr id="4" name="Рисунок 3" descr="IMG_20200901_091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0348" y="1000108"/>
            <a:ext cx="3993652" cy="5339107"/>
          </a:xfrm>
          <a:prstGeom prst="rect">
            <a:avLst/>
          </a:prstGeom>
        </p:spPr>
      </p:pic>
      <p:pic>
        <p:nvPicPr>
          <p:cNvPr id="5" name="Рисунок 4" descr="IMG_20210618_135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5000636"/>
            <a:ext cx="3786182" cy="17486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1"/>
            <a:ext cx="5429256" cy="4071942"/>
          </a:xfrm>
          <a:prstGeom prst="rect">
            <a:avLst/>
          </a:prstGeom>
        </p:spPr>
      </p:pic>
      <p:pic>
        <p:nvPicPr>
          <p:cNvPr id="15" name="Рисунок 14" descr="IMG-065779a4b948496fe705c3ab2ae4cf66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3286124"/>
            <a:ext cx="4683334" cy="3311264"/>
          </a:xfrm>
          <a:prstGeom prst="rect">
            <a:avLst/>
          </a:prstGeom>
        </p:spPr>
      </p:pic>
      <p:pic>
        <p:nvPicPr>
          <p:cNvPr id="16" name="Рисунок 15" descr="IMG-618f7228742174d1df06041b51127099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0"/>
            <a:ext cx="3167539" cy="6858000"/>
          </a:xfrm>
          <a:prstGeom prst="rect">
            <a:avLst/>
          </a:prstGeom>
        </p:spPr>
      </p:pic>
      <p:pic>
        <p:nvPicPr>
          <p:cNvPr id="4098" name="Picture 2" descr="C:\Users\1\Desktop\фото лля презентації\IMG-3dfe75ae56fccf79e018531b967e7c2b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0"/>
            <a:ext cx="3428992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222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Організація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харчування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новим</a:t>
            </a:r>
            <a:endParaRPr lang="ru-RU" sz="4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Рецептурним збірником Є.Клопотенко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Рисунок 11" descr="Screenshot_2020-10-28-21-33-38-470_com.android.chrome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428736"/>
            <a:ext cx="4242306" cy="5251817"/>
          </a:xfrm>
          <a:prstGeom prst="rect">
            <a:avLst/>
          </a:prstGeom>
        </p:spPr>
      </p:pic>
      <p:pic>
        <p:nvPicPr>
          <p:cNvPr id="13" name="Рисунок 12" descr="Screenshot_2021-03-23-12-17-31-172_com.android.chrome -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063" y="1357298"/>
            <a:ext cx="2932833" cy="5357850"/>
          </a:xfrm>
          <a:prstGeom prst="rect">
            <a:avLst/>
          </a:prstGeom>
        </p:spPr>
      </p:pic>
      <p:pic>
        <p:nvPicPr>
          <p:cNvPr id="14" name="Рисунок 13" descr="Screenshot_2021-03-23-12-34-22-294_com.google.android.youtube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15" y="1285860"/>
            <a:ext cx="3011968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617_111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3357562"/>
            <a:ext cx="6187101" cy="2857496"/>
          </a:xfrm>
          <a:prstGeom prst="rect">
            <a:avLst/>
          </a:prstGeom>
        </p:spPr>
      </p:pic>
      <p:pic>
        <p:nvPicPr>
          <p:cNvPr id="6" name="Рисунок 5" descr="IMG_20210617_112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14290"/>
            <a:ext cx="5774054" cy="2666732"/>
          </a:xfrm>
          <a:prstGeom prst="rect">
            <a:avLst/>
          </a:prstGeom>
        </p:spPr>
      </p:pic>
      <p:pic>
        <p:nvPicPr>
          <p:cNvPr id="7" name="Рисунок 6" descr="IMG_20210617_112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7737" y="0"/>
            <a:ext cx="2286263" cy="4950257"/>
          </a:xfrm>
          <a:prstGeom prst="rect">
            <a:avLst/>
          </a:prstGeom>
        </p:spPr>
      </p:pic>
      <p:pic>
        <p:nvPicPr>
          <p:cNvPr id="8" name="Рисунок 7" descr="IMG_20210617_1128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286263" cy="4950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1802" y="292893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Деко для запікання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635795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Протирочно-різальна</a:t>
            </a:r>
            <a:r>
              <a:rPr lang="uk-UA" dirty="0" smtClean="0"/>
              <a:t> машина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72396" y="5143512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Морозильна камера, </a:t>
            </a:r>
          </a:p>
          <a:p>
            <a:r>
              <a:rPr lang="uk-UA" dirty="0" err="1" smtClean="0"/>
              <a:t>холодилник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5000636"/>
            <a:ext cx="121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тарілки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2021-06-25-03-01-10-078_com.facebook.kat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572132" cy="3924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09607" y="0"/>
            <a:ext cx="3634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Кадрове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забезпечення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357166"/>
            <a:ext cx="27860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Кухар – 1,5</a:t>
            </a:r>
          </a:p>
          <a:p>
            <a:r>
              <a:rPr lang="uk-UA" sz="1600" dirty="0" smtClean="0"/>
              <a:t>Комірник – 1</a:t>
            </a:r>
          </a:p>
          <a:p>
            <a:r>
              <a:rPr lang="uk-UA" sz="1600" dirty="0" smtClean="0"/>
              <a:t>Підсобний робітник - 1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1071546"/>
            <a:ext cx="342899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Режим </a:t>
            </a:r>
            <a:r>
              <a:rPr lang="ru-RU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харчування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8" y="1428736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9.15 – СНІДАНОК</a:t>
            </a:r>
          </a:p>
          <a:p>
            <a:r>
              <a:rPr lang="uk-UA" sz="1400" dirty="0" smtClean="0"/>
              <a:t>10.10 – ОБІД 5-11 кл</a:t>
            </a:r>
          </a:p>
          <a:p>
            <a:r>
              <a:rPr lang="uk-UA" sz="1400" dirty="0" smtClean="0"/>
              <a:t>11.15 – ОБІД 1-4 КЛ</a:t>
            </a:r>
          </a:p>
          <a:p>
            <a:r>
              <a:rPr lang="uk-UA" sz="1400" dirty="0" smtClean="0"/>
              <a:t>13.15 – ПІДВЕЧІРОК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2285992"/>
            <a:ext cx="28679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діти</a:t>
            </a:r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, </a:t>
            </a:r>
            <a:r>
              <a:rPr lang="ru-RU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що</a:t>
            </a:r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харчуються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2571744"/>
            <a:ext cx="335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Всього – 155       (із 164)</a:t>
            </a:r>
          </a:p>
          <a:p>
            <a:pPr marL="342900" indent="-342900">
              <a:buAutoNum type="arabicPlain" startAt="73"/>
            </a:pPr>
            <a:r>
              <a:rPr lang="uk-UA" dirty="0" smtClean="0"/>
              <a:t>- 1-4 кл (місцевий бюджет)</a:t>
            </a:r>
          </a:p>
          <a:p>
            <a:pPr marL="342900" indent="-342900"/>
            <a:r>
              <a:rPr lang="uk-UA" i="1" dirty="0" smtClean="0"/>
              <a:t>за батьківський </a:t>
            </a:r>
            <a:r>
              <a:rPr lang="uk-UA" i="1" dirty="0" smtClean="0"/>
              <a:t>кошт:</a:t>
            </a:r>
          </a:p>
          <a:p>
            <a:pPr marL="342900" indent="-342900">
              <a:buAutoNum type="arabicPlain" startAt="65"/>
            </a:pPr>
            <a:r>
              <a:rPr lang="uk-UA" dirty="0" smtClean="0"/>
              <a:t>- обіди,73 </a:t>
            </a:r>
            <a:r>
              <a:rPr lang="uk-UA" dirty="0" err="1" smtClean="0"/>
              <a:t>–сніданки</a:t>
            </a:r>
            <a:r>
              <a:rPr lang="uk-UA" dirty="0" smtClean="0"/>
              <a:t>, </a:t>
            </a:r>
            <a:r>
              <a:rPr lang="uk-UA" dirty="0" err="1" smtClean="0"/>
              <a:t>підвеч</a:t>
            </a:r>
            <a:r>
              <a:rPr lang="uk-UA" dirty="0" smtClean="0"/>
              <a:t>.</a:t>
            </a:r>
          </a:p>
          <a:p>
            <a:pPr marL="342900" indent="-342900"/>
            <a:r>
              <a:rPr lang="uk-UA" dirty="0" smtClean="0"/>
              <a:t>18 – діти пільгових кат/</a:t>
            </a:r>
            <a:r>
              <a:rPr lang="uk-UA" dirty="0" err="1" smtClean="0"/>
              <a:t>місц.бюд</a:t>
            </a:r>
            <a:endParaRPr lang="uk-UA" dirty="0" smtClean="0"/>
          </a:p>
        </p:txBody>
      </p:sp>
      <p:pic>
        <p:nvPicPr>
          <p:cNvPr id="10" name="Рисунок 9" descr="Screenshot_2021-06-25-03-00-21-032_com.facebook.kat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151998"/>
            <a:ext cx="3643338" cy="2706002"/>
          </a:xfrm>
          <a:prstGeom prst="rect">
            <a:avLst/>
          </a:prstGeom>
        </p:spPr>
      </p:pic>
      <p:pic>
        <p:nvPicPr>
          <p:cNvPr id="11" name="Рисунок 10" descr="Screenshot_2021-06-25-03-00-45-457_com.facebook.kat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930619"/>
            <a:ext cx="4071966" cy="29273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01209_121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7950" y="2357430"/>
            <a:ext cx="2500330" cy="3342688"/>
          </a:xfrm>
          <a:prstGeom prst="rect">
            <a:avLst/>
          </a:prstGeom>
        </p:spPr>
      </p:pic>
      <p:pic>
        <p:nvPicPr>
          <p:cNvPr id="6" name="Рисунок 5" descr="IMG-ed7ddc0bca388bbced81c85223810bac-V - копия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41" y="3429000"/>
            <a:ext cx="4571999" cy="3429000"/>
          </a:xfrm>
          <a:prstGeom prst="rect">
            <a:avLst/>
          </a:prstGeom>
        </p:spPr>
      </p:pic>
      <p:pic>
        <p:nvPicPr>
          <p:cNvPr id="7" name="Рисунок 6" descr="IMG-f109b3bbe87a8f15b39e0ab737d4f6a0-V - копия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393" y="1"/>
            <a:ext cx="3652605" cy="2714619"/>
          </a:xfrm>
          <a:prstGeom prst="rect">
            <a:avLst/>
          </a:prstGeom>
        </p:spPr>
      </p:pic>
      <p:pic>
        <p:nvPicPr>
          <p:cNvPr id="8" name="Рисунок 7" descr="IMG-f607916c54a45e7f33403f16b537491a-V - копия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0"/>
            <a:ext cx="2428874" cy="3238499"/>
          </a:xfrm>
          <a:prstGeom prst="rect">
            <a:avLst/>
          </a:prstGeom>
        </p:spPr>
      </p:pic>
      <p:pic>
        <p:nvPicPr>
          <p:cNvPr id="2" name="Рисунок 1" descr="95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6" y="0"/>
            <a:ext cx="2428874" cy="3238499"/>
          </a:xfrm>
          <a:prstGeom prst="rect">
            <a:avLst/>
          </a:prstGeom>
        </p:spPr>
      </p:pic>
      <p:pic>
        <p:nvPicPr>
          <p:cNvPr id="3" name="Рисунок 2" descr="957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191261" y="4095754"/>
            <a:ext cx="2285993" cy="3238499"/>
          </a:xfrm>
          <a:prstGeom prst="rect">
            <a:avLst/>
          </a:prstGeom>
        </p:spPr>
      </p:pic>
      <p:pic>
        <p:nvPicPr>
          <p:cNvPr id="5" name="Рисунок 4" descr="IMG-9056880c2a5c962fab4181351da1a977-V - копия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142844" y="3500438"/>
            <a:ext cx="2196700" cy="29289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56244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Експериментальна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робота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500042"/>
            <a:ext cx="70398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«Система </a:t>
            </a:r>
            <a:r>
              <a:rPr lang="ru-RU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формування</a:t>
            </a:r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родинних</a:t>
            </a:r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цінностей</a:t>
            </a:r>
            <a:endParaRPr lang="ru-RU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дітей шкільного віку в сучасних соціокультурних </a:t>
            </a:r>
            <a:r>
              <a:rPr lang="uk-UA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умовах”</a:t>
            </a:r>
            <a:endParaRPr lang="ru-RU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1071546"/>
            <a:ext cx="51341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: ТАТО, МАМА Я – СПОРТИВНА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сім´я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71546"/>
            <a:ext cx="27628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Спортивне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свято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IMG-59a0e670bdb735ef67ad07eee763c9b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4214818"/>
            <a:ext cx="5265008" cy="2491007"/>
          </a:xfrm>
          <a:prstGeom prst="rect">
            <a:avLst/>
          </a:prstGeom>
        </p:spPr>
      </p:pic>
      <p:pic>
        <p:nvPicPr>
          <p:cNvPr id="7" name="Рисунок 6" descr="IMG-18034abb3e310e09b87c1e1118c8d670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8" y="1571612"/>
            <a:ext cx="2563606" cy="3948756"/>
          </a:xfrm>
          <a:prstGeom prst="rect">
            <a:avLst/>
          </a:prstGeom>
        </p:spPr>
      </p:pic>
      <p:pic>
        <p:nvPicPr>
          <p:cNvPr id="8" name="Рисунок 7" descr="IMG-e27fca8d4be07ca7508e169d5e96366e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643050"/>
            <a:ext cx="2586518" cy="3448690"/>
          </a:xfrm>
          <a:prstGeom prst="rect">
            <a:avLst/>
          </a:prstGeom>
        </p:spPr>
      </p:pic>
      <p:pic>
        <p:nvPicPr>
          <p:cNvPr id="9" name="Рисунок 8" descr="IMG-fda1555e967a70d842802199182b880f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1643050"/>
            <a:ext cx="3238523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852"/>
            <a:ext cx="2977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Експериментальна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робота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488" y="0"/>
            <a:ext cx="6286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«Система </a:t>
            </a:r>
            <a:r>
              <a:rPr lang="ru-RU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формування</a:t>
            </a: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родинних</a:t>
            </a: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цінностей</a:t>
            </a: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дітей шкільного віку в сучасних соціокультурних </a:t>
            </a:r>
            <a:r>
              <a:rPr lang="uk-UA" sz="1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умовах”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918"/>
            <a:ext cx="70796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Тиждень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Родини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самоврядування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батьків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 descr="IMG-7ea06961d91a76e1238146dfe973186c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5535" y="1071546"/>
            <a:ext cx="2598465" cy="3464620"/>
          </a:xfrm>
          <a:prstGeom prst="rect">
            <a:avLst/>
          </a:prstGeom>
        </p:spPr>
      </p:pic>
      <p:pic>
        <p:nvPicPr>
          <p:cNvPr id="8" name="Рисунок 7" descr="IMG-28d659b0695047894a35ebf7c906b89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142984"/>
            <a:ext cx="2598465" cy="3464620"/>
          </a:xfrm>
          <a:prstGeom prst="rect">
            <a:avLst/>
          </a:prstGeom>
        </p:spPr>
      </p:pic>
      <p:pic>
        <p:nvPicPr>
          <p:cNvPr id="10" name="Рисунок 9" descr="IMG-f9d88a01f10beb26799a3826f9507e5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2598465" cy="3464620"/>
          </a:xfrm>
          <a:prstGeom prst="rect">
            <a:avLst/>
          </a:prstGeom>
        </p:spPr>
      </p:pic>
      <p:pic>
        <p:nvPicPr>
          <p:cNvPr id="6" name="Рисунок 5" descr="IMG-4c88c0b5117bebdf1afe68dc651654bb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3393380"/>
            <a:ext cx="2598465" cy="3464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1934" y="4857760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Виховні години</a:t>
            </a:r>
          </a:p>
          <a:p>
            <a:r>
              <a:rPr lang="uk-UA" sz="1400" dirty="0" smtClean="0"/>
              <a:t>Уроки від батьків і бабусь:</a:t>
            </a:r>
          </a:p>
          <a:p>
            <a:r>
              <a:rPr lang="uk-UA" sz="1400" dirty="0" smtClean="0"/>
              <a:t>Іноземної, української мови, праці, природи</a:t>
            </a:r>
          </a:p>
          <a:p>
            <a:r>
              <a:rPr lang="uk-UA" sz="1400" dirty="0" smtClean="0"/>
              <a:t>Виставка Родових дерев</a:t>
            </a:r>
          </a:p>
          <a:p>
            <a:r>
              <a:rPr lang="uk-UA" sz="1400" dirty="0" smtClean="0"/>
              <a:t>Родинна Масляна і т.д.</a:t>
            </a:r>
            <a:endParaRPr lang="ru-RU" sz="1400" dirty="0"/>
          </a:p>
        </p:txBody>
      </p:sp>
      <p:pic>
        <p:nvPicPr>
          <p:cNvPr id="14" name="Рисунок 13" descr="IMG-a844740b9b9c51a9cea388f2daa960db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11207"/>
            <a:ext cx="3929057" cy="29467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0"/>
            <a:ext cx="6822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Організація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інклюзивного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навчання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500042"/>
            <a:ext cx="5740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Кількість інклюзивних класів – </a:t>
            </a:r>
            <a:r>
              <a:rPr lang="uk-UA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</a:t>
            </a:r>
          </a:p>
          <a:p>
            <a:r>
              <a:rPr lang="uk-UA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них інклюзивних дітей   - </a:t>
            </a:r>
            <a:r>
              <a:rPr lang="uk-UA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12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57148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Посад Асистент учителя – 5</a:t>
            </a:r>
          </a:p>
          <a:p>
            <a:r>
              <a:rPr lang="uk-UA" dirty="0" smtClean="0"/>
              <a:t>Потреба на 2021 р. - 7</a:t>
            </a:r>
            <a:endParaRPr lang="ru-RU" dirty="0"/>
          </a:p>
        </p:txBody>
      </p:sp>
      <p:pic>
        <p:nvPicPr>
          <p:cNvPr id="5" name="Рисунок 4" descr="IMG-f445d0d28ab5b31f4af9bab34018186e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285860"/>
            <a:ext cx="2357454" cy="3143272"/>
          </a:xfrm>
          <a:prstGeom prst="rect">
            <a:avLst/>
          </a:prstGeom>
        </p:spPr>
      </p:pic>
      <p:pic>
        <p:nvPicPr>
          <p:cNvPr id="7" name="Рисунок 6" descr="IMG-9c96b29465ed582fcea89f2e3fd1dea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1285860"/>
            <a:ext cx="1806888" cy="3212245"/>
          </a:xfrm>
          <a:prstGeom prst="rect">
            <a:avLst/>
          </a:prstGeom>
        </p:spPr>
      </p:pic>
      <p:pic>
        <p:nvPicPr>
          <p:cNvPr id="8" name="Рисунок 7" descr="IMG-d91a4b75a93a249984fb4b29b6eed74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285860"/>
            <a:ext cx="2694936" cy="3593248"/>
          </a:xfrm>
          <a:prstGeom prst="rect">
            <a:avLst/>
          </a:prstGeom>
        </p:spPr>
      </p:pic>
      <p:pic>
        <p:nvPicPr>
          <p:cNvPr id="9" name="Рисунок 8" descr="IMG-848019301329a38f578d6cb6499d8db9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2114" y="1214422"/>
            <a:ext cx="2111886" cy="3754464"/>
          </a:xfrm>
          <a:prstGeom prst="rect">
            <a:avLst/>
          </a:prstGeom>
        </p:spPr>
      </p:pic>
      <p:pic>
        <p:nvPicPr>
          <p:cNvPr id="10" name="Рисунок 9" descr="Screenshot_2021-06-25-03-02-03-411_com.facebook.kata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796207"/>
            <a:ext cx="4071966" cy="3061793"/>
          </a:xfrm>
          <a:prstGeom prst="rect">
            <a:avLst/>
          </a:prstGeom>
        </p:spPr>
      </p:pic>
      <p:pic>
        <p:nvPicPr>
          <p:cNvPr id="11" name="Рисунок 10" descr="Screenshot_2021-06-25-03-02-14-760_com.facebook.kata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6314" y="4318635"/>
            <a:ext cx="3303260" cy="2539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1\Desktop\фото лля презентації\школа ремонт\IMG-ffd8feb0b9ff1f61aa7c3ebe3cee6e55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42852"/>
            <a:ext cx="2946849" cy="3929131"/>
          </a:xfrm>
          <a:prstGeom prst="rect">
            <a:avLst/>
          </a:prstGeom>
          <a:noFill/>
        </p:spPr>
      </p:pic>
      <p:pic>
        <p:nvPicPr>
          <p:cNvPr id="4" name="Рисунок 3" descr="школ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6" y="3286124"/>
            <a:ext cx="5357814" cy="3571876"/>
          </a:xfrm>
          <a:prstGeom prst="rect">
            <a:avLst/>
          </a:prstGeom>
        </p:spPr>
      </p:pic>
      <p:pic>
        <p:nvPicPr>
          <p:cNvPr id="6" name="Рисунок 5" descr="40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29322" cy="44469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58" y="4572008"/>
            <a:ext cx="28486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Рік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ru-RU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побудови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– 1966</a:t>
            </a: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Школі – 55 років</a:t>
            </a:r>
          </a:p>
          <a:p>
            <a:r>
              <a:rPr lang="uk-UA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Адреса:</a:t>
            </a:r>
          </a:p>
          <a:p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С. Миролюбівка</a:t>
            </a:r>
          </a:p>
          <a:p>
            <a:r>
              <a:rPr lang="uk-UA" sz="2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Вул.Миру</a:t>
            </a:r>
            <a:r>
              <a:rPr lang="uk-UA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, 24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210618_135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518165"/>
            <a:ext cx="2004341" cy="4339835"/>
          </a:xfrm>
          <a:prstGeom prst="rect">
            <a:avLst/>
          </a:prstGeom>
        </p:spPr>
      </p:pic>
      <p:pic>
        <p:nvPicPr>
          <p:cNvPr id="15" name="Рисунок 14" descr="IMG-fa586f416964f27c002652fc08имс6cadde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0319"/>
            <a:ext cx="5000628" cy="15828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1604" y="-142900"/>
            <a:ext cx="613180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Перспективний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план: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створення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безпечного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середовища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85794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1. Ремонт внутрішніх санвузлів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43306" y="78579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2. Ремонт асфальтового покриття перед школою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4298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3. Капітальний ремонт системи опалення</a:t>
            </a:r>
            <a:endParaRPr lang="ru-RU" dirty="0"/>
          </a:p>
        </p:txBody>
      </p:sp>
      <p:pic>
        <p:nvPicPr>
          <p:cNvPr id="12" name="Рисунок 11" descr="IMG_20210619_1225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142984"/>
            <a:ext cx="2004341" cy="4339835"/>
          </a:xfrm>
          <a:prstGeom prst="rect">
            <a:avLst/>
          </a:prstGeom>
        </p:spPr>
      </p:pic>
      <p:pic>
        <p:nvPicPr>
          <p:cNvPr id="13" name="Рисунок 12" descr="IMG-771aa03ac0ca6a7031657a3536472734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9389" y="1071547"/>
            <a:ext cx="2464611" cy="3286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00174"/>
            <a:ext cx="678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4. Формування штату відповідно норм Типового штатного розпису</a:t>
            </a:r>
            <a:endParaRPr lang="ru-RU" dirty="0"/>
          </a:p>
        </p:txBody>
      </p:sp>
      <p:pic>
        <p:nvPicPr>
          <p:cNvPr id="10" name="Рисунок 9" descr="IMG_20210618_1358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4185545"/>
            <a:ext cx="5786446" cy="26724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41344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Всього учнів – 164</a:t>
            </a:r>
          </a:p>
          <a:p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Класів – 11</a:t>
            </a:r>
          </a:p>
          <a:p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Середня наповнюваність – 16 учнів</a:t>
            </a:r>
          </a:p>
          <a:p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клас – </a:t>
            </a:r>
            <a:r>
              <a:rPr lang="uk-UA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учнів,  11 клас – </a:t>
            </a:r>
            <a:r>
              <a:rPr lang="uk-UA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учнів</a:t>
            </a:r>
          </a:p>
          <a:p>
            <a:r>
              <a:rPr lang="uk-UA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Вибуло – 0       Прибуло  - 4</a:t>
            </a:r>
            <a:endParaRPr lang="uk-UA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IMG-7eda4ea82c9ddb527003d6a3c4b60d5a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14753"/>
            <a:ext cx="4590995" cy="3443247"/>
          </a:xfrm>
          <a:prstGeom prst="rect">
            <a:avLst/>
          </a:prstGeom>
        </p:spPr>
      </p:pic>
      <p:pic>
        <p:nvPicPr>
          <p:cNvPr id="5" name="Рисунок 4" descr="IMG-08abf4a425b13bbf40526eaaabe043af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0"/>
            <a:ext cx="4357686" cy="3268265"/>
          </a:xfrm>
          <a:prstGeom prst="rect">
            <a:avLst/>
          </a:prstGeom>
        </p:spPr>
      </p:pic>
      <p:pic>
        <p:nvPicPr>
          <p:cNvPr id="6" name="Рисунок 5" descr="IMG-9b36ef8bef09f2eab276862cea4583db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536156"/>
            <a:ext cx="4429124" cy="33218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143116"/>
            <a:ext cx="578647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Загальна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закладу– 1960 </a:t>
            </a:r>
            <a:r>
              <a:rPr lang="ru-RU" sz="1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²</a:t>
            </a:r>
          </a:p>
          <a:p>
            <a:r>
              <a:rPr lang="uk-UA" sz="2800" b="1" cap="none" spc="0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Площа території  -  3,2 га</a:t>
            </a:r>
            <a:endParaRPr lang="ru-RU" sz="2800" b="1" cap="none" spc="0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телевізор6 трудовий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4214842" cy="2809895"/>
          </a:xfrm>
          <a:prstGeom prst="rect">
            <a:avLst/>
          </a:prstGeom>
        </p:spPr>
      </p:pic>
      <p:pic>
        <p:nvPicPr>
          <p:cNvPr id="5" name="Рисунок 4" descr="IMG_20200901_091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1623" y="0"/>
            <a:ext cx="2992377" cy="40005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6137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Навчальних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кабінетів</a:t>
            </a:r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- 10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IMG_20200901_091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0108"/>
            <a:ext cx="2621066" cy="3504099"/>
          </a:xfrm>
          <a:prstGeom prst="rect">
            <a:avLst/>
          </a:prstGeom>
        </p:spPr>
      </p:pic>
      <p:pic>
        <p:nvPicPr>
          <p:cNvPr id="7" name="Рисунок 6" descr="IMG_20200901_0917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1928802"/>
            <a:ext cx="2621066" cy="3504099"/>
          </a:xfrm>
          <a:prstGeom prst="rect">
            <a:avLst/>
          </a:prstGeom>
        </p:spPr>
      </p:pic>
      <p:pic>
        <p:nvPicPr>
          <p:cNvPr id="8" name="Рисунок 7" descr="IMG-4c019e9b3b71b874164f9229dd37923b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1000108"/>
            <a:ext cx="2628074" cy="3504099"/>
          </a:xfrm>
          <a:prstGeom prst="rect">
            <a:avLst/>
          </a:prstGeom>
        </p:spPr>
      </p:pic>
      <p:pic>
        <p:nvPicPr>
          <p:cNvPr id="9" name="Рисунок 8" descr="IMG-1314dca6c8e50ab130238e7950824e50-V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38" y="3482578"/>
            <a:ext cx="4500562" cy="3375422"/>
          </a:xfrm>
          <a:prstGeom prst="rect">
            <a:avLst/>
          </a:prstGeom>
        </p:spPr>
      </p:pic>
      <p:pic>
        <p:nvPicPr>
          <p:cNvPr id="10" name="Рисунок 9" descr="IMG-63972c98f175c96233395275e09de751-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75421"/>
            <a:ext cx="4643438" cy="3482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571480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</a:t>
            </a:r>
            <a:r>
              <a:rPr lang="uk-UA" sz="2400" b="1" dirty="0" smtClean="0">
                <a:solidFill>
                  <a:srgbClr val="FFC000"/>
                </a:solidFill>
              </a:rPr>
              <a:t>Усі кабінети забезпечені – </a:t>
            </a:r>
            <a:r>
              <a:rPr lang="en-US" sz="2400" b="1" dirty="0" smtClean="0">
                <a:solidFill>
                  <a:srgbClr val="FFC000"/>
                </a:solidFill>
              </a:rPr>
              <a:t>SMART-TV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	 </a:t>
            </a:r>
            <a:r>
              <a:rPr lang="en-US" sz="2400" b="1" dirty="0" smtClean="0">
                <a:solidFill>
                  <a:srgbClr val="FFC000"/>
                </a:solidFill>
              </a:rPr>
              <a:t>        </a:t>
            </a:r>
            <a:r>
              <a:rPr lang="uk-UA" sz="2400" b="1" dirty="0" smtClean="0">
                <a:solidFill>
                  <a:srgbClr val="FFC000"/>
                </a:solidFill>
              </a:rPr>
              <a:t>Інтернетом,</a:t>
            </a:r>
            <a:r>
              <a:rPr lang="en-US" sz="2400" b="1" dirty="0" smtClean="0">
                <a:solidFill>
                  <a:srgbClr val="FFC000"/>
                </a:solidFill>
              </a:rPr>
              <a:t> Wi-Fi</a:t>
            </a:r>
            <a:r>
              <a:rPr lang="uk-UA" sz="2400" b="1" dirty="0" smtClean="0">
                <a:solidFill>
                  <a:srgbClr val="FFC000"/>
                </a:solidFill>
              </a:rPr>
              <a:t>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ібліотека а худож лі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7554" y="3300369"/>
            <a:ext cx="5336446" cy="3557631"/>
          </a:xfrm>
          <a:prstGeom prst="rect">
            <a:avLst/>
          </a:prstGeom>
        </p:spPr>
      </p:pic>
      <p:pic>
        <p:nvPicPr>
          <p:cNvPr id="4" name="Рисунок 3" descr="IMG-8ae694cda16062a99062160e0371151b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0"/>
            <a:ext cx="4643470" cy="3482603"/>
          </a:xfrm>
          <a:prstGeom prst="rect">
            <a:avLst/>
          </a:prstGeom>
        </p:spPr>
      </p:pic>
      <p:pic>
        <p:nvPicPr>
          <p:cNvPr id="11" name="Рисунок 10" descr="IMG-6a229c090266e7f6afbf34d148242756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0"/>
            <a:ext cx="3286116" cy="3643314"/>
          </a:xfrm>
          <a:prstGeom prst="rect">
            <a:avLst/>
          </a:prstGeom>
        </p:spPr>
      </p:pic>
      <p:pic>
        <p:nvPicPr>
          <p:cNvPr id="3" name="Рисунок 2" descr="IMG-f7c6f9dbbc341db82e19967c690fa9f9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14685"/>
            <a:ext cx="4857752" cy="36433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5984" y="27860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Музей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57884" y="3071810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Дослідна ділянка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5852" y="3643314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Комп'ютерний клас – 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uk-UA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512" y="3857628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Бібліотека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357958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також :  майстерня , їдальня   та    кімната ресурсного забезпечення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42852"/>
            <a:ext cx="3214678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5715040" cy="448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IMG-d793d54d7be564d08ff4ad26356fc53f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1619256"/>
            <a:ext cx="3929058" cy="5238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0826" y="557214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Спортивний зал</a:t>
            </a: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Проблема - стеля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14480" y="5786454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Учитель фізкультури, тренер з волейболу  ДЮСШ  –  Білуха</a:t>
            </a:r>
          </a:p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Леонід Васильович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0"/>
            <a:ext cx="55566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Кадрове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забезпечення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2918"/>
            <a:ext cx="885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Педагогічних працівників – 22,  </a:t>
            </a:r>
            <a:r>
              <a:rPr lang="uk-UA" dirty="0" smtClean="0">
                <a:solidFill>
                  <a:srgbClr val="C00000"/>
                </a:solidFill>
              </a:rPr>
              <a:t> з них: </a:t>
            </a:r>
            <a:endParaRPr lang="uk-UA" b="1" dirty="0" smtClean="0">
              <a:solidFill>
                <a:srgbClr val="C00000"/>
              </a:solidFill>
            </a:endParaRPr>
          </a:p>
          <a:p>
            <a:r>
              <a:rPr lang="uk-UA" dirty="0" err="1" smtClean="0"/>
              <a:t>Учителів-</a:t>
            </a:r>
            <a:r>
              <a:rPr lang="uk-UA" dirty="0" smtClean="0"/>
              <a:t> 19	педагог-організатор – 1</a:t>
            </a:r>
            <a:r>
              <a:rPr lang="uk-UA" dirty="0" smtClean="0"/>
              <a:t>	</a:t>
            </a:r>
            <a:r>
              <a:rPr lang="uk-UA" dirty="0" smtClean="0"/>
              <a:t>дефектолог -1	асистент учителя – 1</a:t>
            </a:r>
          </a:p>
          <a:p>
            <a:r>
              <a:rPr lang="uk-UA" b="1" dirty="0" smtClean="0"/>
              <a:t>Директор </a:t>
            </a:r>
            <a:r>
              <a:rPr lang="uk-UA" dirty="0" smtClean="0"/>
              <a:t>– Мороз В.Д., </a:t>
            </a:r>
            <a:r>
              <a:rPr lang="uk-UA" sz="1600" dirty="0" smtClean="0"/>
              <a:t>учитель історії, </a:t>
            </a:r>
            <a:r>
              <a:rPr lang="uk-UA" sz="1600" dirty="0" err="1" smtClean="0"/>
              <a:t>пед.стаж</a:t>
            </a:r>
            <a:r>
              <a:rPr lang="uk-UA" sz="1600" dirty="0" smtClean="0"/>
              <a:t> 33р., на посаді директора – 4 р., закінчила ДНУ</a:t>
            </a:r>
            <a:endParaRPr lang="ru-RU" dirty="0"/>
          </a:p>
        </p:txBody>
      </p:sp>
      <p:pic>
        <p:nvPicPr>
          <p:cNvPr id="4" name="Рисунок 3" descr="IMG-110593cc64be89b592cf2834fa231e6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488"/>
            <a:ext cx="6858016" cy="5143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9454" y="1714488"/>
            <a:ext cx="207170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Заступник з НВР </a:t>
            </a:r>
            <a:r>
              <a:rPr lang="uk-UA" dirty="0" smtClean="0"/>
              <a:t>– </a:t>
            </a:r>
            <a:r>
              <a:rPr lang="uk-UA" sz="1600" dirty="0" smtClean="0"/>
              <a:t>Шевченко О.І., учитель біології, </a:t>
            </a:r>
            <a:r>
              <a:rPr lang="uk-UA" sz="1600" dirty="0" err="1" smtClean="0"/>
              <a:t>пед.стаж</a:t>
            </a:r>
            <a:r>
              <a:rPr lang="uk-UA" sz="1600" dirty="0" smtClean="0"/>
              <a:t> – 32 р., на посаді  заступника – 5 р., закінчила КПІ</a:t>
            </a:r>
            <a:endParaRPr lang="uk-UA" dirty="0" smtClean="0"/>
          </a:p>
          <a:p>
            <a:r>
              <a:rPr lang="uk-UA" b="1" dirty="0" smtClean="0"/>
              <a:t>Вакансії</a:t>
            </a:r>
            <a:r>
              <a:rPr lang="uk-UA" dirty="0" smtClean="0"/>
              <a:t> : </a:t>
            </a:r>
            <a:r>
              <a:rPr lang="uk-UA" sz="1600" dirty="0" smtClean="0"/>
              <a:t>учитель географії, логопед (за цивільно-правовим договором)</a:t>
            </a:r>
          </a:p>
          <a:p>
            <a:endParaRPr lang="uk-UA" sz="1600" dirty="0" smtClean="0"/>
          </a:p>
          <a:p>
            <a:r>
              <a:rPr lang="uk-UA" sz="1600" b="1" dirty="0" smtClean="0"/>
              <a:t>Обслуговуючий персонал </a:t>
            </a:r>
            <a:r>
              <a:rPr lang="uk-UA" sz="1600" dirty="0" smtClean="0"/>
              <a:t>– 16 </a:t>
            </a:r>
            <a:r>
              <a:rPr lang="uk-UA" sz="1600" dirty="0" err="1" smtClean="0"/>
              <a:t>штат.одиниць</a:t>
            </a:r>
            <a:r>
              <a:rPr lang="uk-UA" sz="1600" dirty="0" smtClean="0"/>
              <a:t>, із них:</a:t>
            </a:r>
          </a:p>
          <a:p>
            <a:r>
              <a:rPr lang="uk-UA" sz="1600" dirty="0" smtClean="0"/>
              <a:t>7 </a:t>
            </a:r>
            <a:r>
              <a:rPr lang="uk-UA" sz="1600" dirty="0" err="1" smtClean="0"/>
              <a:t>чол.працюють</a:t>
            </a:r>
            <a:r>
              <a:rPr lang="uk-UA" sz="1600" dirty="0" smtClean="0"/>
              <a:t> на 0,5 посади і 2 – на 0,75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71934" y="578645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Вересень 2020р.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0"/>
            <a:ext cx="6327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Організація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підвезення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дітей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 працівників школи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071546"/>
            <a:ext cx="718433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Підвізних дітей </a:t>
            </a:r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– 145  </a:t>
            </a:r>
            <a:r>
              <a:rPr lang="uk-UA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(88,5%) з</a:t>
            </a:r>
            <a:r>
              <a:rPr lang="uk-UA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  16 населених пунктів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  <a:p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кільні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автобуси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 descr="IMG_20200901_090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3143248"/>
            <a:ext cx="4428548" cy="3539546"/>
          </a:xfrm>
          <a:prstGeom prst="rect">
            <a:avLst/>
          </a:prstGeom>
        </p:spPr>
      </p:pic>
      <p:pic>
        <p:nvPicPr>
          <p:cNvPr id="7" name="Рисунок 6" descr="IMG-1216161dbaf3aa87e2cdb9296321b68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285992"/>
            <a:ext cx="2454395" cy="3311156"/>
          </a:xfrm>
          <a:prstGeom prst="rect">
            <a:avLst/>
          </a:prstGeom>
        </p:spPr>
      </p:pic>
      <p:pic>
        <p:nvPicPr>
          <p:cNvPr id="8" name="Рисунок 7" descr="IMG-b584b05aafb75b11f51c1b58cda2f7d1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124" y="2714620"/>
            <a:ext cx="4414876" cy="3311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7554" y="1500174"/>
            <a:ext cx="5072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ПАЗ (2006 р.- 15 р.) маршрут - 81 км</a:t>
            </a:r>
          </a:p>
          <a:p>
            <a:r>
              <a:rPr lang="uk-UA" dirty="0" smtClean="0"/>
              <a:t>ХАЗ  (2010 р.- 11 р.) </a:t>
            </a:r>
            <a:r>
              <a:rPr lang="uk-UA" dirty="0" smtClean="0"/>
              <a:t>маршрут </a:t>
            </a:r>
            <a:r>
              <a:rPr lang="uk-UA" dirty="0" smtClean="0"/>
              <a:t>- 63 км</a:t>
            </a:r>
          </a:p>
          <a:p>
            <a:r>
              <a:rPr lang="uk-UA" dirty="0" smtClean="0"/>
              <a:t>ЕТАЛОН  - 2020р.      маршрут - 98 км</a:t>
            </a:r>
          </a:p>
          <a:p>
            <a:r>
              <a:rPr lang="uk-UA" dirty="0" smtClean="0"/>
              <a:t>14 рейсів на день (</a:t>
            </a:r>
            <a:r>
              <a:rPr lang="uk-UA" dirty="0" smtClean="0"/>
              <a:t>2-3-2 </a:t>
            </a:r>
            <a:r>
              <a:rPr lang="uk-UA" dirty="0" smtClean="0"/>
              <a:t>Х 2) </a:t>
            </a:r>
            <a:r>
              <a:rPr lang="uk-UA" dirty="0" smtClean="0"/>
              <a:t>всього – 242 км/день</a:t>
            </a:r>
          </a:p>
          <a:p>
            <a:r>
              <a:rPr lang="uk-UA" dirty="0" smtClean="0"/>
              <a:t>Підвізних працівників - 15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200909_130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00066" y="500066"/>
            <a:ext cx="4000529" cy="3000397"/>
          </a:xfrm>
          <a:prstGeom prst="rect">
            <a:avLst/>
          </a:prstGeom>
        </p:spPr>
      </p:pic>
      <p:pic>
        <p:nvPicPr>
          <p:cNvPr id="10" name="Рисунок 9" descr="20200909_133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53950"/>
            <a:ext cx="5072066" cy="3804050"/>
          </a:xfrm>
          <a:prstGeom prst="rect">
            <a:avLst/>
          </a:prstGeom>
        </p:spPr>
      </p:pic>
      <p:pic>
        <p:nvPicPr>
          <p:cNvPr id="8" name="Рисунок 7" descr="20200909_134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24044" y="476254"/>
            <a:ext cx="3810027" cy="2857520"/>
          </a:xfrm>
          <a:prstGeom prst="rect">
            <a:avLst/>
          </a:prstGeom>
        </p:spPr>
      </p:pic>
      <p:pic>
        <p:nvPicPr>
          <p:cNvPr id="13" name="Рисунок 12" descr="2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0937" y="0"/>
            <a:ext cx="368306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4942" y="5072074"/>
            <a:ext cx="3786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Шкільний автобус “ЕТАЛОН”</a:t>
            </a:r>
          </a:p>
          <a:p>
            <a:r>
              <a:rPr lang="uk-UA" dirty="0" smtClean="0"/>
              <a:t>Дата отримання: 08.09.2020р.</a:t>
            </a:r>
          </a:p>
          <a:p>
            <a:r>
              <a:rPr lang="uk-UA" i="1" dirty="0" smtClean="0"/>
              <a:t>Державний/місцевий  бюджет</a:t>
            </a:r>
          </a:p>
          <a:p>
            <a:r>
              <a:rPr lang="uk-UA" dirty="0" smtClean="0"/>
              <a:t>Вартість</a:t>
            </a:r>
            <a:r>
              <a:rPr lang="uk-UA" i="1" dirty="0" smtClean="0"/>
              <a:t> – 1 803 812 </a:t>
            </a:r>
            <a:r>
              <a:rPr lang="uk-UA" i="1" dirty="0" err="1" smtClean="0"/>
              <a:t>грн</a:t>
            </a:r>
            <a:endParaRPr lang="uk-UA" i="1" dirty="0" smtClean="0"/>
          </a:p>
          <a:p>
            <a:r>
              <a:rPr lang="uk-UA" sz="1600" i="1" dirty="0" smtClean="0"/>
              <a:t>ПОСАДОЧНИХ МІСЦЬ </a:t>
            </a:r>
            <a:r>
              <a:rPr lang="uk-UA" i="1" dirty="0" smtClean="0"/>
              <a:t>– 33  (31+1+1)</a:t>
            </a:r>
            <a:endParaRPr lang="ru-RU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511</Words>
  <Application>Microsoft Office PowerPoint</Application>
  <PresentationFormat>Экран (4:3)</PresentationFormat>
  <Paragraphs>103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55</cp:revision>
  <dcterms:created xsi:type="dcterms:W3CDTF">2020-09-10T07:28:14Z</dcterms:created>
  <dcterms:modified xsi:type="dcterms:W3CDTF">2021-07-01T23:29:11Z</dcterms:modified>
</cp:coreProperties>
</file>